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I0u4stsOAkZxyZbz5Lx/q7bZXU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Luis Nuñ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9-07T11:38:56.238">
    <p:pos x="6000" y="0"/>
    <p:text>Infinito mucho blanco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5qUnsD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7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700590" y="6110762"/>
            <a:ext cx="5644651" cy="81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916" y="-161292"/>
            <a:ext cx="11075442" cy="129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5.jp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5.jp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15.jpg"/><Relationship Id="rId7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5.jp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7.png"/><Relationship Id="rId7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15.jpg"/><Relationship Id="rId6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CjRjNO-CZeuRoSTpUBW5q4DpQHNmM-_v/view" TargetMode="External"/><Relationship Id="rId4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2.png"/><Relationship Id="rId6" Type="http://schemas.openxmlformats.org/officeDocument/2006/relationships/image" Target="../media/image15.jpg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5.jp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2.png"/><Relationship Id="rId6" Type="http://schemas.openxmlformats.org/officeDocument/2006/relationships/image" Target="../media/image15.jpg"/><Relationship Id="rId7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2.png"/><Relationship Id="rId6" Type="http://schemas.openxmlformats.org/officeDocument/2006/relationships/image" Target="../media/image15.jpg"/><Relationship Id="rId7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2.png"/><Relationship Id="rId6" Type="http://schemas.openxmlformats.org/officeDocument/2006/relationships/image" Target="../media/image15.jpg"/><Relationship Id="rId7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5.jp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Relationship Id="rId4" Type="http://schemas.openxmlformats.org/officeDocument/2006/relationships/image" Target="../media/image39.png"/><Relationship Id="rId5" Type="http://schemas.openxmlformats.org/officeDocument/2006/relationships/image" Target="../media/image2.png"/><Relationship Id="rId6" Type="http://schemas.openxmlformats.org/officeDocument/2006/relationships/image" Target="../media/image15.jp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Relationship Id="rId4" Type="http://schemas.openxmlformats.org/officeDocument/2006/relationships/image" Target="../media/image2.png"/><Relationship Id="rId5" Type="http://schemas.openxmlformats.org/officeDocument/2006/relationships/image" Target="../media/image15.jp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image" Target="../media/image2.png"/><Relationship Id="rId5" Type="http://schemas.openxmlformats.org/officeDocument/2006/relationships/image" Target="../media/image15.jp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jpg"/><Relationship Id="rId5" Type="http://schemas.openxmlformats.org/officeDocument/2006/relationships/image" Target="../media/image43.jpg"/><Relationship Id="rId6" Type="http://schemas.openxmlformats.org/officeDocument/2006/relationships/image" Target="../media/image2.png"/><Relationship Id="rId7" Type="http://schemas.openxmlformats.org/officeDocument/2006/relationships/image" Target="../media/image15.jp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15.jp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5.jp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"/>
          <p:cNvSpPr txBox="1"/>
          <p:nvPr/>
        </p:nvSpPr>
        <p:spPr>
          <a:xfrm>
            <a:off x="991829" y="1698624"/>
            <a:ext cx="1020834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Concepto e Impactos Iniciales de Laboratorios Remotos para Cursos Avanzados de Física en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LA-CoNGA physics</a:t>
            </a:r>
            <a:endParaRPr/>
          </a:p>
        </p:txBody>
      </p:sp>
      <p:sp>
        <p:nvSpPr>
          <p:cNvPr id="27" name="Google Shape;27;p1"/>
          <p:cNvSpPr txBox="1"/>
          <p:nvPr/>
        </p:nvSpPr>
        <p:spPr>
          <a:xfrm>
            <a:off x="1331539" y="3429000"/>
            <a:ext cx="95289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López Rodríguez, José Antonio</a:t>
            </a:r>
            <a:r>
              <a:rPr b="0" baseline="3000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Sarmiento-Cano, Christian</a:t>
            </a:r>
            <a:r>
              <a:rPr b="0" baseline="3000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Nuñez, Luis A</a:t>
            </a:r>
            <a:r>
              <a:rPr b="0" baseline="3000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baseline="3000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en nombre de LA-CoNGA physics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5240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*Proyecto: Latin-american Alliance for Capacity buildiNG in Advanced physics, 610456-EPP-1-2019-1-FR-EPPKA2-CBHE-JP, financiado por el programa Erasmus+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524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baseline="3000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="0" i="0" lang="es-E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Universidad Central de Venezuela; código ORCID: 0000-0003-3613-3406. Contacto: jose.lop</a:t>
            </a:r>
            <a:r>
              <a:rPr b="0" i="0" lang="es-E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ez@ucv.ve</a:t>
            </a:r>
            <a:r>
              <a:rPr b="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3000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baseline="3000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524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baseline="3000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0" i="0" lang="es-E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Universidad Industrial de Santander; código ORCID:0000-0002-4977-4184. Contacto: christian.sarmiento@correo.uis.edu.co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524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baseline="30000" i="0" lang="es-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="0" i="0" lang="es-E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Universidad Industrial de Santander; código ORCID: 0000-0003-4575-5899. Contacto: lnunez@uis.edu.co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2487706" y="5456237"/>
            <a:ext cx="32073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 de septiembre de 2023</a:t>
            </a:r>
            <a:endParaRPr/>
          </a:p>
        </p:txBody>
      </p:sp>
      <p:grpSp>
        <p:nvGrpSpPr>
          <p:cNvPr id="29" name="Google Shape;29;p1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30" name="Google Shape;3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31" name="Google Shape;3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32" name="Google Shape;32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Google Shape;33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es/SiPM-WF.png" id="125" name="Google Shape;125;p1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1486560" y="933060"/>
            <a:ext cx="9475354" cy="532777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 txBox="1"/>
          <p:nvPr/>
        </p:nvSpPr>
        <p:spPr>
          <a:xfrm>
            <a:off x="439150" y="1428000"/>
            <a:ext cx="55389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¿Por qué un laboratorio remoto?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Reducir riesgos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Pandemias.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de materiales peligrosos.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Una pieza más en educación remota.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Reducir barreras de acceso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Geográficas.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Económicas.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Culturales.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Aumentar el uso de equipos.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Amortizar inversión.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6636150" y="1427990"/>
            <a:ext cx="48660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Posibles fases de desarrollo de un laboratorio remoto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Laboratorio Virtual. Simulación. No se experimentó en LA-CoNGA physics</a:t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Acceso a Datos Reales. Descargar registros sincrónicos o un conjunto de datos. Se usó en la cohorte 2021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 Remoto. Los estudiantes controlan efectivamente un sistema y registran las medidas. Se usa en 2022 y 2023.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Plus: Elementos robóticos a distancia. Se inicia en 2023.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130" name="Google Shape;130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131" name="Google Shape;131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132" name="Google Shape;132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es/remotelabs.png" id="137" name="Google Shape;137;p1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0" y="914400"/>
            <a:ext cx="121920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 txBox="1"/>
          <p:nvPr/>
        </p:nvSpPr>
        <p:spPr>
          <a:xfrm>
            <a:off x="6281525" y="1665350"/>
            <a:ext cx="60579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Laboratorio físico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Ubicado en espacio dedicado.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Gestionado por software de control.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Equipamiento debe ser accesible mediante una GUI de monitoreo y control.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Implica hardware I/O, ADC, etc.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Requiere internet estable en ambos extremos (recomendado &gt; 5 Mbps, &lt; 100 ms de latencia).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Ecosistema de Comunicación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Facilita interacción entre docentes y estudiantes.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Incluye gestión, documentación y acceso al laboratorio.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MiLab</a:t>
            </a: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Mensajería, repositorio, </a:t>
            </a: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cómputo</a:t>
            </a: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Contenido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Generación por personal (guías, planes).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Diseño curricular.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Generación por estudiantes (datos, informes).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>
            <a:off x="288800" y="1000775"/>
            <a:ext cx="6928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Laboratorio remoto en LA-CoNGA physics 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 organizado en tres capas.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Laboratorio Físico.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Ecosistema de Comunicación.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Contenidos</a:t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nes/remotelabs.png" id="140" name="Google Shape;1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29000"/>
            <a:ext cx="6335486" cy="261045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"/>
          <p:cNvSpPr/>
          <p:nvPr/>
        </p:nvSpPr>
        <p:spPr>
          <a:xfrm>
            <a:off x="4727511" y="1196452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comunicación: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Mensajería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2"/>
          <p:cNvSpPr/>
          <p:nvPr/>
        </p:nvSpPr>
        <p:spPr>
          <a:xfrm>
            <a:off x="807098" y="1196455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de inscripción: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Encuestas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2"/>
          <p:cNvSpPr/>
          <p:nvPr/>
        </p:nvSpPr>
        <p:spPr>
          <a:xfrm>
            <a:off x="807098" y="4604857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Publicación de resultados</a:t>
            </a:r>
            <a:b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Repositorio git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2"/>
          <p:cNvSpPr/>
          <p:nvPr/>
        </p:nvSpPr>
        <p:spPr>
          <a:xfrm>
            <a:off x="807098" y="2900656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Análisis de resultados: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Cómputo en la nube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2"/>
          <p:cNvSpPr/>
          <p:nvPr/>
        </p:nvSpPr>
        <p:spPr>
          <a:xfrm>
            <a:off x="4727511" y="2900655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Acceso al laboratorio: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App, escritorio remoto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2"/>
          <p:cNvSpPr/>
          <p:nvPr/>
        </p:nvSpPr>
        <p:spPr>
          <a:xfrm>
            <a:off x="8641702" y="2900655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Reunión de clase y discusión:</a:t>
            </a:r>
            <a:b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Clase síncrona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2"/>
          <p:cNvSpPr/>
          <p:nvPr/>
        </p:nvSpPr>
        <p:spPr>
          <a:xfrm>
            <a:off x="8641704" y="1196453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Materiales de apoyo: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Material web, videos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2"/>
          <p:cNvSpPr/>
          <p:nvPr/>
        </p:nvSpPr>
        <p:spPr>
          <a:xfrm>
            <a:off x="3550298" y="1649568"/>
            <a:ext cx="1170993" cy="2985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2"/>
          <p:cNvSpPr/>
          <p:nvPr/>
        </p:nvSpPr>
        <p:spPr>
          <a:xfrm rot="10800000">
            <a:off x="3550297" y="3353771"/>
            <a:ext cx="1170993" cy="2985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2"/>
          <p:cNvSpPr/>
          <p:nvPr/>
        </p:nvSpPr>
        <p:spPr>
          <a:xfrm>
            <a:off x="7464491" y="1649568"/>
            <a:ext cx="1170993" cy="2985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2"/>
          <p:cNvSpPr/>
          <p:nvPr/>
        </p:nvSpPr>
        <p:spPr>
          <a:xfrm rot="10800000">
            <a:off x="7476932" y="3370482"/>
            <a:ext cx="1170993" cy="2985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9864789" y="2401265"/>
            <a:ext cx="297025" cy="49939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2030185" y="4116244"/>
            <a:ext cx="297025" cy="49939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es/remotelabs.png" id="159" name="Google Shape;1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4685" y="4157551"/>
            <a:ext cx="6335486" cy="261045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1" name="Google Shape;161;p12"/>
          <p:cNvSpPr txBox="1"/>
          <p:nvPr/>
        </p:nvSpPr>
        <p:spPr>
          <a:xfrm>
            <a:off x="599950" y="553849"/>
            <a:ext cx="39414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latin typeface="Roboto"/>
                <a:ea typeface="Roboto"/>
                <a:cs typeface="Roboto"/>
                <a:sym typeface="Roboto"/>
              </a:rPr>
              <a:t>Flujo de trabajo típico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registration form&#10;&#10;Description automatically generated" id="166" name="Google Shape;1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44" y="1602285"/>
            <a:ext cx="5981860" cy="399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/>
          <p:nvPr/>
        </p:nvSpPr>
        <p:spPr>
          <a:xfrm>
            <a:off x="807098" y="1196455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de inscripción: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Encuestas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646" y="1196455"/>
            <a:ext cx="5353256" cy="439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70" name="Google Shape;170;p13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171" name="Google Shape;171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172" name="Google Shape;172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173" name="Google Shape;173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13"/>
          <p:cNvSpPr/>
          <p:nvPr/>
        </p:nvSpPr>
        <p:spPr>
          <a:xfrm>
            <a:off x="2989150" y="2690925"/>
            <a:ext cx="3077100" cy="2208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"/>
          <p:cNvSpPr txBox="1"/>
          <p:nvPr/>
        </p:nvSpPr>
        <p:spPr>
          <a:xfrm>
            <a:off x="3027700" y="2826125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organiza el grupo de estudiantes.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Usamos herramientas disponibles en </a:t>
            </a: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línea</a:t>
            </a: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Planeamos migrar a una solución auto alojada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325" y="2125554"/>
            <a:ext cx="7935491" cy="4120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81" name="Google Shape;181;p14"/>
          <p:cNvPicPr preferRelativeResize="0"/>
          <p:nvPr/>
        </p:nvPicPr>
        <p:blipFill rotWithShape="1">
          <a:blip r:embed="rId3">
            <a:alphaModFix amt="16000"/>
          </a:blip>
          <a:srcRect b="0" l="0" r="0" t="0"/>
          <a:stretch/>
        </p:blipFill>
        <p:spPr>
          <a:xfrm>
            <a:off x="0" y="111118"/>
            <a:ext cx="12192002" cy="6330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4"/>
          <p:cNvSpPr/>
          <p:nvPr/>
        </p:nvSpPr>
        <p:spPr>
          <a:xfrm>
            <a:off x="4727511" y="1196452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Módulo comunicación: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Mensajería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1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84" name="Google Shape;184;p14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185" name="Google Shape;18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186" name="Google Shape;186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187" name="Google Shape;187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14"/>
          <p:cNvSpPr/>
          <p:nvPr/>
        </p:nvSpPr>
        <p:spPr>
          <a:xfrm>
            <a:off x="7765675" y="3573900"/>
            <a:ext cx="4147500" cy="2145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"/>
          <p:cNvSpPr txBox="1"/>
          <p:nvPr/>
        </p:nvSpPr>
        <p:spPr>
          <a:xfrm>
            <a:off x="8063700" y="4446600"/>
            <a:ext cx="41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4"/>
          <p:cNvSpPr txBox="1"/>
          <p:nvPr/>
        </p:nvSpPr>
        <p:spPr>
          <a:xfrm>
            <a:off x="7735525" y="3769350"/>
            <a:ext cx="4207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Comunicación inmediata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Adaptada a un grupo heterogéneo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Organización de grupos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Recordatorios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Foros de discusión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Solución auto alojada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95" name="Google Shape;195;p15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0" y="211392"/>
            <a:ext cx="12192000" cy="643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5"/>
          <p:cNvSpPr/>
          <p:nvPr/>
        </p:nvSpPr>
        <p:spPr>
          <a:xfrm>
            <a:off x="8641704" y="1196453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Materiales de apoyo: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Material web, videos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screenshot of a computer&#10;&#10;Description automatically generated" id="197" name="Google Shape;1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72" y="3429000"/>
            <a:ext cx="4249955" cy="2673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98" name="Google Shape;19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1178" y="2048483"/>
            <a:ext cx="2512100" cy="248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99" name="Google Shape;19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8143" y="4670193"/>
            <a:ext cx="2115713" cy="18370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and holding a black object&#10;&#10;Description automatically generated" id="200" name="Google Shape;20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14246" y="2617458"/>
            <a:ext cx="4097175" cy="23046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8259100" y="4361675"/>
            <a:ext cx="3396900" cy="2145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 txBox="1"/>
          <p:nvPr/>
        </p:nvSpPr>
        <p:spPr>
          <a:xfrm>
            <a:off x="8389973" y="4695725"/>
            <a:ext cx="3189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Página web integra todo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Información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Bibliografía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 de actividades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Tutoriales</a:t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/>
          <p:nvPr/>
        </p:nvSpPr>
        <p:spPr>
          <a:xfrm>
            <a:off x="8641702" y="2900655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Reunión de clase y discusión:</a:t>
            </a:r>
            <a:b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Clase síncrona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computer screen with text and images&#10;&#10;Description automatically generated with medium confidence"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553" y="1267827"/>
            <a:ext cx="7947498" cy="447046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211" name="Google Shape;211;p16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212" name="Google Shape;21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213" name="Google Shape;213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214" name="Google Shape;214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/>
          <p:nvPr/>
        </p:nvSpPr>
        <p:spPr>
          <a:xfrm>
            <a:off x="807098" y="1196454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Acceso al laboratorio: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App, escritorio remoto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807100" y="3045550"/>
            <a:ext cx="4433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app contiene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Guía de funcionamiento de los instrumentos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Acceso a los materiales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Acceso al software de escritorio remoto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 un elemento clave en el diseño del laboratorio: inclusión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17" title="InShot_20230905_15474561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775" y="1037850"/>
            <a:ext cx="5295275" cy="5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 screen&#10;&#10;Description automatically generated" id="227" name="Google Shape;227;p1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914399" y="1068882"/>
            <a:ext cx="8033635" cy="492335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/>
          <p:nvPr/>
        </p:nvSpPr>
        <p:spPr>
          <a:xfrm>
            <a:off x="807098" y="2900656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de resultados: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Cómputo en la nube</a:t>
            </a:r>
            <a:endParaRPr/>
          </a:p>
        </p:txBody>
      </p:sp>
      <p:pic>
        <p:nvPicPr>
          <p:cNvPr descr="A screenshot of a computer&#10;&#10;Description automatically generated" id="229" name="Google Shape;2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1736" y="3429000"/>
            <a:ext cx="4818434" cy="3248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8"/>
          <p:cNvSpPr txBox="1"/>
          <p:nvPr/>
        </p:nvSpPr>
        <p:spPr>
          <a:xfrm>
            <a:off x="6794100" y="1068875"/>
            <a:ext cx="5185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Repositorio </a:t>
            </a: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restringido al grupo participante</a:t>
            </a: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 de análisis e informe.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Plataforma de cómputo en la nube: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Replicar los análisis.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studiantes guardan sus resultados en un repositorio compartido con</a:t>
            </a: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docentes.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trabajo es reproducible.</a:t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807098" y="4604857"/>
            <a:ext cx="2743200" cy="120481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Publicación de resultados</a:t>
            </a:r>
            <a:b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Repositorio git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2030185" y="4116244"/>
            <a:ext cx="297025" cy="49939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es/SiPM-WF.png" id="238" name="Google Shape;238;p19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-114591"/>
            <a:ext cx="121968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/>
          <p:nvPr/>
        </p:nvSpPr>
        <p:spPr>
          <a:xfrm>
            <a:off x="870600" y="2967325"/>
            <a:ext cx="49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Práctica Caracterización de Fotomultiplicadores: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Determinar parámetros de operación óptimos.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computer and monitor with a cable&#10;&#10;Description automatically generated with medium confidence" id="240" name="Google Shape;2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8605" y="2109025"/>
            <a:ext cx="5365982" cy="26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242" name="Google Shape;242;p19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243" name="Google Shape;243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244" name="Google Shape;244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245" name="Google Shape;245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/>
          <p:nvPr/>
        </p:nvSpPr>
        <p:spPr>
          <a:xfrm>
            <a:off x="514716" y="2089962"/>
            <a:ext cx="6442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1"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LA-CoNGA-physics</a:t>
            </a:r>
            <a:r>
              <a:rPr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atin </a:t>
            </a:r>
            <a:r>
              <a:rPr b="1"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merican alliance for </a:t>
            </a:r>
            <a:r>
              <a:rPr b="1"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apacity buildi</a:t>
            </a:r>
            <a:r>
              <a:rPr b="1"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NG</a:t>
            </a:r>
            <a:r>
              <a:rPr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b="1"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dvanced physics.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LA-CoNGA physics  </a:t>
            </a:r>
            <a:r>
              <a:rPr b="1"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 un proyecto de Capacity Building </a:t>
            </a:r>
            <a:r>
              <a:rPr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financiado por  </a:t>
            </a:r>
            <a:r>
              <a:rPr b="1"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Erasmus+ Programme Capacity-Building projects in the field of Higher Education (E+CBHE).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</a:pPr>
            <a:r>
              <a:rPr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Duración: 4 años.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</a:pPr>
            <a:r>
              <a:rPr i="0" lang="es-E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Fecha de inicio: Enero 2020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nes/imagotipo-vertical-RGB-grande.png" id="39" name="Google Shape;3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7529" y="1422400"/>
            <a:ext cx="375920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41" name="Google Shape;41;p2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42" name="Google Shape;42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43" name="Google Shape;43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44" name="Google Shape;44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es/gamma-WF.png" id="250" name="Google Shape;250;p20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-1" y="-1"/>
            <a:ext cx="12192000" cy="685528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/>
        </p:nvSpPr>
        <p:spPr>
          <a:xfrm>
            <a:off x="938225" y="2827475"/>
            <a:ext cx="404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Práctica Espectroscopía de Fotones: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Comprender procesos radiactivos y detección de fotones.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screen shot of a graph&#10;&#10;Description automatically generated" id="252" name="Google Shape;25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8605" y="2109025"/>
            <a:ext cx="5392276" cy="25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254" name="Google Shape;254;p20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255" name="Google Shape;255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256" name="Google Shape;256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257" name="Google Shape;257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es/muon-WF.png" id="262" name="Google Shape;262;p21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43422"/>
            <a:ext cx="12034897" cy="676695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 txBox="1"/>
          <p:nvPr/>
        </p:nvSpPr>
        <p:spPr>
          <a:xfrm>
            <a:off x="1157302" y="2828825"/>
            <a:ext cx="2982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Práctica Detección de Muones Cósmicos: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Detectar flujo de muones en distintos ángulos.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screenshot of a whiteboard&#10;&#10;Description automatically generated" id="264" name="Google Shape;2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2315" y="2200275"/>
            <a:ext cx="5352271" cy="2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267" name="Google Shape;267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268" name="Google Shape;268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269" name="Google Shape;269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es/penduloDoble-WF.png" id="274" name="Google Shape;274;p22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-1" y="-9525"/>
            <a:ext cx="121968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/>
        </p:nvSpPr>
        <p:spPr>
          <a:xfrm>
            <a:off x="1035844" y="2777609"/>
            <a:ext cx="305990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Práctica Péndulo Doble: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Estudiar propiedades de sistemas caóticos.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erson holding an object&#10;&#10;Description automatically generated" id="276" name="Google Shape;2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524774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278" name="Google Shape;278;p22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279" name="Google Shape;279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280" name="Google Shape;280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281" name="Google Shape;281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/>
        </p:nvSpPr>
        <p:spPr>
          <a:xfrm>
            <a:off x="952500" y="1720850"/>
            <a:ext cx="4484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Prácticas remotas durante los cursos de instrumentación en el programa LA-CoNGA physics 2022-2023.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 estudiantes de maestría completaron las actividades exitosamente.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Éxito en la colaboración LA-CoNGA: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Acceso a experiencias, optimizando la inversión.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i="0" lang="es-E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Desarrollo de capacidades remotas y competencias técnicas.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6668750" y="1720850"/>
            <a:ext cx="474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 necesario seguir desarrollando capacidades.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Diseñar más experiencias realizables en modalidad remota.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lang="es-E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Aumentar la capacidad de los laboratorios físicos para albergar estas experiencias.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290" name="Google Shape;290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291" name="Google Shape;29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292" name="Google Shape;292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23"/>
          <p:cNvSpPr txBox="1"/>
          <p:nvPr/>
        </p:nvSpPr>
        <p:spPr>
          <a:xfrm>
            <a:off x="952500" y="855410"/>
            <a:ext cx="53685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latin typeface="Roboto"/>
                <a:ea typeface="Roboto"/>
                <a:cs typeface="Roboto"/>
                <a:sym typeface="Roboto"/>
              </a:rPr>
              <a:t>Resumen de la experiencia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and white background with white text&#10;&#10;Description automatically generated" id="298" name="Google Shape;29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876" y="1022475"/>
            <a:ext cx="9870250" cy="5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00" name="Google Shape;3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1176" y="4447826"/>
            <a:ext cx="905825" cy="905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4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302" name="Google Shape;302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303" name="Google Shape;303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304" name="Google Shape;304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/>
          <p:nvPr/>
        </p:nvSpPr>
        <p:spPr>
          <a:xfrm>
            <a:off x="6869745" y="1535689"/>
            <a:ext cx="4539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Nuestra</a:t>
            </a: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misión</a:t>
            </a: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</a:t>
            </a: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una </a:t>
            </a:r>
            <a:r>
              <a:rPr b="1" i="0" lang="es-ES" sz="2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Comunidad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Latinoamericana y Europea </a:t>
            </a:r>
            <a:r>
              <a:rPr b="1" i="0" lang="es-ES" sz="2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Investigación y Aprendizaje</a:t>
            </a:r>
            <a:r>
              <a:rPr b="1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Física Avanzada</a:t>
            </a: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 desarrollar capacidades,</a:t>
            </a: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s-ES" sz="2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apoyando la modernización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del sistema de educación superior</a:t>
            </a: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promoviendo valores de</a:t>
            </a: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colaboración, educación e investigación abierta en </a:t>
            </a:r>
            <a:r>
              <a:rPr b="1" i="0" lang="es-ES" sz="2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universidades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i="0" lang="es-ES" sz="2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organismos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i="0" lang="es-ES" sz="2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investigación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i="0" lang="es-ES" sz="2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Colombia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s-ES" sz="2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Ecuador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s-ES" sz="2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Perú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i="0" lang="es-ES" sz="20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Venezuela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nes/mapa_conga_003.png" id="50" name="Google Shape;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859" y="1422400"/>
            <a:ext cx="476250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52" name="Google Shape;52;p3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53" name="Google Shape;5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54" name="Google Shape;5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55" name="Google Shape;55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/>
        </p:nvSpPr>
        <p:spPr>
          <a:xfrm>
            <a:off x="797768" y="1305341"/>
            <a:ext cx="5677677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LA-CoNGA somos: Universidades socias LA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Colombia: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Universidad Antonio Nariño (UAN)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Universidad Industrial de Santander (UIS) </a:t>
            </a:r>
            <a:r>
              <a:rPr b="1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(coordinadora LA)</a:t>
            </a: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Ecuador: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Universidad San Francisco de Quito (USFQ).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Universidad Yachay Tech (UYT).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Perú: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Universidad Nacional de Ingeniería (UNI).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Universidad Nacional Mayor de San Marcos (UNMSM).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Venezuela: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Universidad Central de Venezuela (UCV).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Universidad Simón Bolívar (USB).</a:t>
            </a:r>
            <a:endParaRPr/>
          </a:p>
        </p:txBody>
      </p:sp>
      <p:sp>
        <p:nvSpPr>
          <p:cNvPr id="61" name="Google Shape;61;p4"/>
          <p:cNvSpPr txBox="1"/>
          <p:nvPr/>
        </p:nvSpPr>
        <p:spPr>
          <a:xfrm>
            <a:off x="6788021" y="1305341"/>
            <a:ext cx="480059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LA-CoNGA somos: Universidades socias UE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Alemania: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Technische Universitat Dresden (TUD).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Francia: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Universitè de Paris (UdP) </a:t>
            </a:r>
            <a:r>
              <a:rPr b="1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(líder)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Universitè Touluse III Paul Sabatier (UPS)</a:t>
            </a:r>
            <a:endParaRPr/>
          </a:p>
        </p:txBody>
      </p:sp>
      <p:pic>
        <p:nvPicPr>
          <p:cNvPr descr="imagenes/mapaColab_1.png" id="62" name="Google Shape;62;p4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289663" y="0"/>
            <a:ext cx="5967341" cy="6932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es/mapaColab_2.png" id="63" name="Google Shape;63;p4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6765109" y="-1"/>
            <a:ext cx="512179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es/mapaColab_1.png" id="64" name="Google Shape;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8021" y="3856394"/>
            <a:ext cx="2317955" cy="2692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es/mapaColab_2.png" id="65" name="Google Shape;6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9855" y="3862873"/>
            <a:ext cx="2011166" cy="269291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es/sociosCienInd.png" id="71" name="Google Shape;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866900"/>
            <a:ext cx="8229600" cy="3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"/>
          <p:cNvSpPr txBox="1"/>
          <p:nvPr/>
        </p:nvSpPr>
        <p:spPr>
          <a:xfrm>
            <a:off x="1846200" y="1238400"/>
            <a:ext cx="849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LA-CoNGA somos: Socios Científicos e Industriales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75" name="Google Shape;75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76" name="Google Shape;76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77" name="Google Shape;77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es/grupoNS2022.jpg" id="82" name="Google Shape;8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40" y="2789853"/>
            <a:ext cx="4679601" cy="35124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es/banner-2021-bucaramanga.jpg" id="83" name="Google Shape;8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3167" y="1146628"/>
            <a:ext cx="7640301" cy="26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"/>
          <p:cNvSpPr txBox="1"/>
          <p:nvPr/>
        </p:nvSpPr>
        <p:spPr>
          <a:xfrm>
            <a:off x="1208724" y="2105094"/>
            <a:ext cx="64474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Reunión 2021</a:t>
            </a:r>
            <a:endParaRPr/>
          </a:p>
        </p:txBody>
      </p:sp>
      <p:sp>
        <p:nvSpPr>
          <p:cNvPr id="85" name="Google Shape;85;p6"/>
          <p:cNvSpPr txBox="1"/>
          <p:nvPr/>
        </p:nvSpPr>
        <p:spPr>
          <a:xfrm>
            <a:off x="4029588" y="4681000"/>
            <a:ext cx="29294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Reunión 2022</a:t>
            </a:r>
            <a:endParaRPr/>
          </a:p>
        </p:txBody>
      </p:sp>
      <p:sp>
        <p:nvSpPr>
          <p:cNvPr id="86" name="Google Shape;86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87" name="Google Shape;87;p6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88" name="Google Shape;88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89" name="Google Shape;89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90" name="Google Shape;90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/>
        </p:nvSpPr>
        <p:spPr>
          <a:xfrm>
            <a:off x="584125" y="1207828"/>
            <a:ext cx="64521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s-E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¿Qué queremos en LA-CoNGA?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-298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LA-CoNGA physics </a:t>
            </a: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desarrolla un programa de  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especialización en Física avanzada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298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Este programa</a:t>
            </a: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inserta como especialización en las maestrías de Física</a:t>
            </a: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los socios de LA (8 universidades)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298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 inspirado en los</a:t>
            </a:r>
            <a:r>
              <a:rPr b="0" i="0" lang="es-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protocolos de Bolonia (60 ECTS)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298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</a:pP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basa sobre tres pilares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2984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</a:pP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Ciencia (Física de Altas Energías o Sistemas Complejos)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2984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</a:pP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Datos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2984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</a:pPr>
            <a:r>
              <a:rPr i="0" lang="es-E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Instrumentación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nes/fisicaAE.png" id="96" name="Google Shape;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5869" y="1264676"/>
            <a:ext cx="4330959" cy="2631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es/fisicaSC1.png" id="97" name="Google Shape;9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2237" y="3968836"/>
            <a:ext cx="2651448" cy="288916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es/MetPlat.png" id="103" name="Google Shape;1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308" y="768998"/>
            <a:ext cx="7904692" cy="484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05" name="Google Shape;105;p8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106" name="Google Shape;106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107" name="Google Shape;107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108" name="Google Shape;108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es/labRemotosElearning.png" id="113" name="Google Shape;113;p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76200"/>
            <a:ext cx="12192000" cy="685840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 txBox="1"/>
          <p:nvPr/>
        </p:nvSpPr>
        <p:spPr>
          <a:xfrm>
            <a:off x="662474" y="783770"/>
            <a:ext cx="7511100" cy="5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LA-CoNGA: Plataforma y Método Propuesto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2400" lvl="0" marL="2667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i="0" lang="es-ES" sz="24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Plataforma de </a:t>
            </a:r>
            <a:r>
              <a:rPr i="1" lang="es-ES" sz="24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e-learning</a:t>
            </a:r>
            <a:r>
              <a:rPr i="0" lang="es-ES" sz="24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integrada</a:t>
            </a:r>
            <a:endParaRPr i="0" sz="2400" u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•"/>
            </a:pPr>
            <a:r>
              <a:rPr i="0" lang="es-E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Acceso remoto a una red de laboratorios interconectados</a:t>
            </a:r>
            <a:endParaRPr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•"/>
            </a:pPr>
            <a:r>
              <a:rPr i="0" lang="es-E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Recursos docentes</a:t>
            </a:r>
            <a:endParaRPr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•"/>
            </a:pPr>
            <a:r>
              <a:rPr i="0" lang="es-E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Repositorios de datos e información</a:t>
            </a:r>
            <a:endParaRPr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•"/>
            </a:pPr>
            <a:r>
              <a:rPr i="0" lang="es-E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Recursos de comunicación</a:t>
            </a:r>
            <a:endParaRPr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•"/>
            </a:pPr>
            <a:r>
              <a:rPr i="0" lang="es-ES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Computación en la nube</a:t>
            </a:r>
            <a:endParaRPr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6200" lvl="0" marL="2667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i="0" lang="es-ES" sz="12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Currículo</a:t>
            </a:r>
            <a:endParaRPr i="0" sz="1200" u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i="0" lang="es-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Distribuido en bloques pequeños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i="0" lang="es-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Orientado a la aplicación inmediata de las competencias adquiridas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6200" lvl="0" marL="2667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i="0" lang="es-ES" sz="12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Buenas prácticas</a:t>
            </a:r>
            <a:endParaRPr i="0" sz="1200" u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i="0" lang="es-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Trabajo en colaboración científica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i="0" lang="es-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Reproducibilidad científica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76200" lvl="0" marL="2667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i="0" lang="es-ES" sz="1200" u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Programa de movilidad en LA y UE</a:t>
            </a:r>
            <a:endParaRPr i="0" sz="1200" u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i="0" lang="es-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Socios Académicos y Científicos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i="0" lang="es-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Socios Industriales</a:t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nes/labRemotosElearning.png" id="115" name="Google Shape;1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291" y="2537590"/>
            <a:ext cx="5418235" cy="338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17" name="Google Shape;117;p9"/>
          <p:cNvGrpSpPr/>
          <p:nvPr/>
        </p:nvGrpSpPr>
        <p:grpSpPr>
          <a:xfrm>
            <a:off x="8103754" y="5821273"/>
            <a:ext cx="3621030" cy="1037474"/>
            <a:chOff x="6717896" y="5329339"/>
            <a:chExt cx="5645510" cy="1793697"/>
          </a:xfrm>
        </p:grpSpPr>
        <p:pic>
          <p:nvPicPr>
            <p:cNvPr descr="A circular logo with stars and a blue and yellow design&#10;&#10;Description automatically generated" id="118" name="Google Shape;118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7896" y="5422872"/>
              <a:ext cx="1510300" cy="147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logo&#10;&#10;Description automatically generated" id="119" name="Google Shape;119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8196" y="5548400"/>
              <a:ext cx="1203232" cy="12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een and white sign&#10;&#10;Description automatically generated" id="120" name="Google Shape;120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34275" y="5329339"/>
              <a:ext cx="2929131" cy="17936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2023-08-01T20:29:26Z</dcterms:created>
  <dc:creator>Fernán Camilo Osorio Guzmán</dc:creator>
</cp:coreProperties>
</file>